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4"/>
  </p:sldMasterIdLst>
  <p:notesMasterIdLst>
    <p:notesMasterId r:id="rId7"/>
  </p:notesMasterIdLst>
  <p:sldIdLst>
    <p:sldId id="261" r:id="rId5"/>
    <p:sldId id="263" r:id="rId6"/>
  </p:sldIdLst>
  <p:sldSz cx="9906000" cy="6858000" type="A4"/>
  <p:notesSz cx="7104063" cy="10234613"/>
  <p:embeddedFontLst>
    <p:embeddedFont>
      <p:font typeface="ABeeZee" panose="020B060402020202020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EC0AC4-4192-8242-215B-CE2FFE6476EA}" name="Tia Guttensohn" initials="TG" userId="d9a15a155ad30d5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  <a:srgbClr val="88A442"/>
    <a:srgbClr val="CAC3DF"/>
    <a:srgbClr val="553F6D"/>
    <a:srgbClr val="D7D1E7"/>
    <a:srgbClr val="99B567"/>
    <a:srgbClr val="335A85"/>
    <a:srgbClr val="FFFFEF"/>
    <a:srgbClr val="4E83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48"/>
  </p:normalViewPr>
  <p:slideViewPr>
    <p:cSldViewPr snapToGrid="0">
      <p:cViewPr varScale="1">
        <p:scale>
          <a:sx n="91" d="100"/>
          <a:sy n="91" d="100"/>
        </p:scale>
        <p:origin x="759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CE204B5A-DF1A-422B-8E34-C818CF8FD4D7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2A9E722-A5C7-4E09-A010-6385BADDE2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47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DCD5CFC4-DDB0-4A8F-8826-459EC8D33B25}"/>
              </a:ext>
            </a:extLst>
          </p:cNvPr>
          <p:cNvSpPr/>
          <p:nvPr userDrawn="1"/>
        </p:nvSpPr>
        <p:spPr>
          <a:xfrm>
            <a:off x="40602" y="216132"/>
            <a:ext cx="4064868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49809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F92058-8AAF-4ECA-9A9A-D3F6257BE0A9}"/>
              </a:ext>
            </a:extLst>
          </p:cNvPr>
          <p:cNvSpPr/>
          <p:nvPr userDrawn="1"/>
        </p:nvSpPr>
        <p:spPr>
          <a:xfrm>
            <a:off x="49939" y="50140"/>
            <a:ext cx="9806122" cy="6558477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2984C4A-A5D2-4617-843C-1F63552727CE}"/>
              </a:ext>
            </a:extLst>
          </p:cNvPr>
          <p:cNvGrpSpPr/>
          <p:nvPr userDrawn="1"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01182683-9D42-42D0-9602-36D469B9729E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FE93BA2-1701-400C-9A06-E03063623C2F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7E38AD3-7FAB-0832-D439-0C93A9E1CC2F}"/>
              </a:ext>
            </a:extLst>
          </p:cNvPr>
          <p:cNvSpPr/>
          <p:nvPr userDrawn="1"/>
        </p:nvSpPr>
        <p:spPr>
          <a:xfrm>
            <a:off x="0" y="6276047"/>
            <a:ext cx="176818" cy="531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E9F49053-895A-469C-83C4-4142EFBB233B}"/>
              </a:ext>
            </a:extLst>
          </p:cNvPr>
          <p:cNvPicPr/>
          <p:nvPr userDrawn="1"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2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>
            <a:extLst>
              <a:ext uri="{FF2B5EF4-FFF2-40B4-BE49-F238E27FC236}">
                <a16:creationId xmlns:a16="http://schemas.microsoft.com/office/drawing/2014/main" id="{FBED5F2C-32EF-4D85-B8A9-3AD9286B86E2}"/>
              </a:ext>
            </a:extLst>
          </p:cNvPr>
          <p:cNvSpPr txBox="1">
            <a:spLocks/>
          </p:cNvSpPr>
          <p:nvPr/>
        </p:nvSpPr>
        <p:spPr>
          <a:xfrm>
            <a:off x="3704735" y="6578480"/>
            <a:ext cx="6201266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dirty="0">
                <a:solidFill>
                  <a:srgbClr val="000000"/>
                </a:solidFill>
                <a:latin typeface="ABeeZee"/>
                <a:ea typeface="Calibri"/>
                <a:cs typeface="Times New Roman"/>
              </a:rPr>
              <a:t>English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ABeeZee"/>
                <a:ea typeface="Calibri"/>
                <a:cs typeface="Times New Roman"/>
              </a:rPr>
              <a:t> | Year 7 – </a:t>
            </a:r>
            <a:r>
              <a:rPr lang="en-US" sz="1000" dirty="0">
                <a:solidFill>
                  <a:srgbClr val="000000"/>
                </a:solidFill>
                <a:latin typeface="ABeeZee"/>
                <a:ea typeface="Calibri"/>
                <a:cs typeface="Times New Roman"/>
              </a:rPr>
              <a:t>Unit 4 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ABeeZee"/>
                <a:ea typeface="Calibri"/>
                <a:cs typeface="Times New Roman"/>
              </a:rPr>
              <a:t>– </a:t>
            </a:r>
            <a:r>
              <a:rPr lang="en-US" sz="1000" dirty="0">
                <a:solidFill>
                  <a:srgbClr val="000000"/>
                </a:solidFill>
                <a:latin typeface="ABeeZee"/>
                <a:ea typeface="Calibri"/>
                <a:cs typeface="Times New Roman"/>
              </a:rPr>
              <a:t>A Midsummer Night's Dream | 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ABeeZee"/>
                <a:ea typeface="Calibri"/>
                <a:cs typeface="Times New Roman"/>
              </a:rPr>
              <a:t>Knowledge </a:t>
            </a:r>
            <a:r>
              <a:rPr lang="en-US" sz="1000" kern="1200" dirty="0" err="1">
                <a:solidFill>
                  <a:srgbClr val="000000"/>
                </a:solidFill>
                <a:effectLst/>
                <a:latin typeface="ABeeZee"/>
                <a:ea typeface="Calibri"/>
                <a:cs typeface="Times New Roman"/>
              </a:rPr>
              <a:t>Organiser</a:t>
            </a:r>
            <a:r>
              <a:rPr lang="en-US" sz="1000" b="1" kern="1200" dirty="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1997A90D-5EB7-7610-5A23-F80E89684337}"/>
              </a:ext>
            </a:extLst>
          </p:cNvPr>
          <p:cNvSpPr txBox="1">
            <a:spLocks/>
          </p:cNvSpPr>
          <p:nvPr/>
        </p:nvSpPr>
        <p:spPr>
          <a:xfrm>
            <a:off x="73404" y="207176"/>
            <a:ext cx="5244219" cy="417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b="1" spc="100" dirty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 Midsummer Night’s Dream</a:t>
            </a:r>
            <a:endParaRPr lang="en-GB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79FCB31-606D-AFB2-B11F-026569B2035E}"/>
              </a:ext>
            </a:extLst>
          </p:cNvPr>
          <p:cNvSpPr txBox="1">
            <a:spLocks/>
          </p:cNvSpPr>
          <p:nvPr/>
        </p:nvSpPr>
        <p:spPr>
          <a:xfrm>
            <a:off x="50422" y="1235617"/>
            <a:ext cx="7262061" cy="1360586"/>
          </a:xfrm>
          <a:prstGeom prst="rect">
            <a:avLst/>
          </a:prstGeom>
        </p:spPr>
        <p:txBody>
          <a:bodyPr lIns="108000" tIns="0" rIns="108000" bIns="0" anchor="t"/>
          <a:lstStyle>
            <a:lvl1pPr marL="0" indent="0" algn="l" defTabSz="1320704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990528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34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880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231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584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1937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287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641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2992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endParaRPr lang="en-GB" sz="12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912412-1CB3-A104-0B3E-DCA2598DDEFC}"/>
              </a:ext>
            </a:extLst>
          </p:cNvPr>
          <p:cNvGrpSpPr/>
          <p:nvPr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572E683A-C71E-E614-4625-4182973841C3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721EDC-68EB-3BE2-FABE-4F6E0ABA6214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493CF0B-CB1A-DCD2-A0EB-7D6229A82B4E}"/>
              </a:ext>
            </a:extLst>
          </p:cNvPr>
          <p:cNvSpPr/>
          <p:nvPr/>
        </p:nvSpPr>
        <p:spPr>
          <a:xfrm>
            <a:off x="0" y="6276047"/>
            <a:ext cx="176818" cy="531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Shape&#10;&#10;Description automatically generated with medium confidence">
            <a:extLst>
              <a:ext uri="{FF2B5EF4-FFF2-40B4-BE49-F238E27FC236}">
                <a16:creationId xmlns:a16="http://schemas.microsoft.com/office/drawing/2014/main" id="{7EFA9B94-F69F-D068-4643-B7FFD8AE97F1}"/>
              </a:ext>
            </a:extLst>
          </p:cNvPr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  <p:sp>
        <p:nvSpPr>
          <p:cNvPr id="4" name="Rectangle 11">
            <a:extLst>
              <a:ext uri="{FF2B5EF4-FFF2-40B4-BE49-F238E27FC236}">
                <a16:creationId xmlns:a16="http://schemas.microsoft.com/office/drawing/2014/main" id="{0C50938D-77CF-A724-3D41-9FFB2FB95AF6}"/>
              </a:ext>
            </a:extLst>
          </p:cNvPr>
          <p:cNvSpPr/>
          <p:nvPr/>
        </p:nvSpPr>
        <p:spPr>
          <a:xfrm>
            <a:off x="50423" y="680587"/>
            <a:ext cx="3312000" cy="25200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>
                <a:latin typeface="ABeeZee"/>
                <a:ea typeface="Calibri" panose="020F0502020204030204" pitchFamily="34" charset="0"/>
                <a:cs typeface="Times New Roman"/>
              </a:rPr>
              <a:t>Subject-Specific Vocabulary - Stagecraft</a:t>
            </a:r>
            <a:endParaRPr lang="en-GB" sz="1200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3">
            <a:extLst>
              <a:ext uri="{FF2B5EF4-FFF2-40B4-BE49-F238E27FC236}">
                <a16:creationId xmlns:a16="http://schemas.microsoft.com/office/drawing/2014/main" id="{6845C027-022B-D507-C1A0-266584E95E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816336"/>
              </p:ext>
            </p:extLst>
          </p:nvPr>
        </p:nvGraphicFramePr>
        <p:xfrm>
          <a:off x="137489" y="2626194"/>
          <a:ext cx="9665271" cy="16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541">
                  <a:extLst>
                    <a:ext uri="{9D8B030D-6E8A-4147-A177-3AD203B41FA5}">
                      <a16:colId xmlns:a16="http://schemas.microsoft.com/office/drawing/2014/main" val="217426579"/>
                    </a:ext>
                  </a:extLst>
                </a:gridCol>
                <a:gridCol w="1488211">
                  <a:extLst>
                    <a:ext uri="{9D8B030D-6E8A-4147-A177-3AD203B41FA5}">
                      <a16:colId xmlns:a16="http://schemas.microsoft.com/office/drawing/2014/main" val="1757883862"/>
                    </a:ext>
                  </a:extLst>
                </a:gridCol>
                <a:gridCol w="7721519">
                  <a:extLst>
                    <a:ext uri="{9D8B030D-6E8A-4147-A177-3AD203B41FA5}">
                      <a16:colId xmlns:a16="http://schemas.microsoft.com/office/drawing/2014/main" val="89655512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/>
                        </a:rPr>
                        <a:t>5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BeeZee"/>
                          <a:ea typeface="Calibri"/>
                          <a:cs typeface="Times New Roman"/>
                        </a:rPr>
                        <a:t>blank verse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00" dirty="0">
                          <a:solidFill>
                            <a:schemeClr val="tx1"/>
                          </a:solidFill>
                          <a:effectLst/>
                          <a:latin typeface="ABeeZee"/>
                          <a:cs typeface="Times New Roman"/>
                        </a:rPr>
                        <a:t>poetry that is written in iambic pentameter, but it does not rhyme</a:t>
                      </a:r>
                      <a:endParaRPr lang="en-US" sz="1200" dirty="0"/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1715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buNone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/>
                        </a:rPr>
                        <a:t>6</a:t>
                      </a:r>
                    </a:p>
                  </a:txBody>
                  <a:tcPr marL="36000" marR="36000" marT="36000" marB="3600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BeeZee"/>
                          <a:ea typeface="Calibri"/>
                          <a:cs typeface="Times New Roman"/>
                        </a:rPr>
                        <a:t>rhymed verse</a:t>
                      </a: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i="0" u="none" strike="noStrike" kern="100" baseline="0" noProof="0" dirty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poetry where the words at the ends of lines have the same sound</a:t>
                      </a:r>
                      <a:endParaRPr lang="en-GB" sz="1200" dirty="0"/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47681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buNone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/>
                        </a:rPr>
                        <a:t>7</a:t>
                      </a:r>
                    </a:p>
                  </a:txBody>
                  <a:tcPr marL="36000" marR="36000" marT="36000" marB="3600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BeeZee"/>
                          <a:ea typeface="Calibri"/>
                          <a:cs typeface="Times New Roman"/>
                        </a:rPr>
                        <a:t>prose</a:t>
                      </a: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buNone/>
                      </a:pPr>
                      <a:r>
                        <a:rPr lang="en-GB" sz="1200" b="0" i="0" u="none" strike="noStrike" kern="100" baseline="0" noProof="0" dirty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ordinary writing not organised with rhymes or fixed line lengths</a:t>
                      </a: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59279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8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/>
                          <a:ea typeface="Calibri"/>
                          <a:cs typeface="Times New Roman"/>
                        </a:rPr>
                        <a:t>metre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i="0" u="none" strike="noStrike" kern="100" baseline="0" noProof="0" dirty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the rhythmical structure of a line of poetry: the pattern of syllables (or beats) in the line</a:t>
                      </a:r>
                      <a:endParaRPr lang="en-US" sz="1200" dirty="0"/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2454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9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kern="100" dirty="0">
                          <a:effectLst/>
                          <a:latin typeface="ABeeZee"/>
                          <a:ea typeface="Calibri"/>
                          <a:cs typeface="Times New Roman"/>
                        </a:rPr>
                        <a:t>iambic pentameter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i="0" u="none" strike="noStrike" kern="100" baseline="0" noProof="0" dirty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the rhythm or metre in a line of poetry, consisting of five iambs or ‘feet’</a:t>
                      </a:r>
                      <a:endParaRPr lang="en-US" sz="1200" dirty="0"/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452879"/>
                  </a:ext>
                </a:extLst>
              </a:tr>
            </a:tbl>
          </a:graphicData>
        </a:graphic>
      </p:graphicFrame>
      <p:graphicFrame>
        <p:nvGraphicFramePr>
          <p:cNvPr id="13" name="Table 3">
            <a:extLst>
              <a:ext uri="{FF2B5EF4-FFF2-40B4-BE49-F238E27FC236}">
                <a16:creationId xmlns:a16="http://schemas.microsoft.com/office/drawing/2014/main" id="{8AD0ED3E-912E-8744-4B6F-E8C15F91D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029064"/>
              </p:ext>
            </p:extLst>
          </p:nvPr>
        </p:nvGraphicFramePr>
        <p:xfrm>
          <a:off x="137489" y="994539"/>
          <a:ext cx="9665270" cy="12557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961">
                  <a:extLst>
                    <a:ext uri="{9D8B030D-6E8A-4147-A177-3AD203B41FA5}">
                      <a16:colId xmlns:a16="http://schemas.microsoft.com/office/drawing/2014/main" val="217426579"/>
                    </a:ext>
                  </a:extLst>
                </a:gridCol>
                <a:gridCol w="1533618">
                  <a:extLst>
                    <a:ext uri="{9D8B030D-6E8A-4147-A177-3AD203B41FA5}">
                      <a16:colId xmlns:a16="http://schemas.microsoft.com/office/drawing/2014/main" val="1757883862"/>
                    </a:ext>
                  </a:extLst>
                </a:gridCol>
                <a:gridCol w="7687691">
                  <a:extLst>
                    <a:ext uri="{9D8B030D-6E8A-4147-A177-3AD203B41FA5}">
                      <a16:colId xmlns:a16="http://schemas.microsoft.com/office/drawing/2014/main" val="89655512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BeeZee"/>
                          <a:ea typeface="Calibri"/>
                          <a:cs typeface="Times New Roman"/>
                        </a:rPr>
                        <a:t>soliloquy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i="0" u="none" strike="noStrike" kern="100" baseline="0" noProof="0" dirty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a speech in a play in which an actor speaks to themselves, often revealing their inner feelings</a:t>
                      </a:r>
                      <a:endParaRPr lang="en-US" sz="1200" dirty="0"/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69726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buNone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2</a:t>
                      </a:r>
                    </a:p>
                  </a:txBody>
                  <a:tcPr marL="36000" marR="36000" marT="36000" marB="3600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kern="100" dirty="0">
                          <a:effectLst/>
                          <a:latin typeface="ABeeZee"/>
                          <a:cs typeface="Times New Roman"/>
                        </a:rPr>
                        <a:t>monologue</a:t>
                      </a:r>
                      <a:endParaRPr lang="en-US" sz="1200" dirty="0"/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baseline="0" noProof="0" dirty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a long speech by a single character in a play, film or other performance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70057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3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/>
                          <a:ea typeface="Calibri"/>
                          <a:cs typeface="Times New Roman"/>
                        </a:rPr>
                        <a:t>stage directions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i="0" u="none" strike="noStrike" kern="100" baseline="0" noProof="0" dirty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instructions written by a playwright for the director and actors to follow when performing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12226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4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/>
                          <a:ea typeface="Calibri"/>
                          <a:cs typeface="Times New Roman"/>
                        </a:rPr>
                        <a:t>dramatic irony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buNone/>
                      </a:pPr>
                      <a:r>
                        <a:rPr lang="en-GB" sz="1200" b="0" i="0" u="none" strike="noStrike" kern="100" baseline="0" noProof="0" dirty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when the audience of a play is aware of the importance of a character’s words or actions but the character is not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735705"/>
                  </a:ext>
                </a:extLst>
              </a:tr>
            </a:tbl>
          </a:graphicData>
        </a:graphic>
      </p:graphicFrame>
      <p:sp>
        <p:nvSpPr>
          <p:cNvPr id="15" name="Rectangle 11">
            <a:extLst>
              <a:ext uri="{FF2B5EF4-FFF2-40B4-BE49-F238E27FC236}">
                <a16:creationId xmlns:a16="http://schemas.microsoft.com/office/drawing/2014/main" id="{65FFCE1A-05F2-5BDF-EFCB-D58039DF04CE}"/>
              </a:ext>
            </a:extLst>
          </p:cNvPr>
          <p:cNvSpPr/>
          <p:nvPr/>
        </p:nvSpPr>
        <p:spPr>
          <a:xfrm>
            <a:off x="39835" y="2312242"/>
            <a:ext cx="3312000" cy="25200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>
                <a:latin typeface="ABeeZee"/>
                <a:ea typeface="Calibri" panose="020F0502020204030204" pitchFamily="34" charset="0"/>
                <a:cs typeface="Times New Roman"/>
              </a:rPr>
              <a:t>Subject-Specific Vocabulary - Poetry</a:t>
            </a:r>
            <a:endParaRPr lang="en-GB" sz="1200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4FB67AF7-F7B1-A7AB-3E71-5584EED844AB}"/>
              </a:ext>
            </a:extLst>
          </p:cNvPr>
          <p:cNvSpPr/>
          <p:nvPr/>
        </p:nvSpPr>
        <p:spPr>
          <a:xfrm>
            <a:off x="49937" y="4367242"/>
            <a:ext cx="3312000" cy="25200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>
                <a:latin typeface="ABeeZee"/>
                <a:ea typeface="Calibri" panose="020F0502020204030204" pitchFamily="34" charset="0"/>
                <a:cs typeface="Times New Roman"/>
              </a:rPr>
              <a:t>Subject Specific Vocabulary – Grammar</a:t>
            </a:r>
            <a:endParaRPr lang="en-GB" sz="1200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Table 3">
            <a:extLst>
              <a:ext uri="{FF2B5EF4-FFF2-40B4-BE49-F238E27FC236}">
                <a16:creationId xmlns:a16="http://schemas.microsoft.com/office/drawing/2014/main" id="{0F3DDFF0-23F9-BD10-BE55-0981AD3973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13041"/>
              </p:ext>
            </p:extLst>
          </p:nvPr>
        </p:nvGraphicFramePr>
        <p:xfrm>
          <a:off x="105845" y="4681195"/>
          <a:ext cx="9665270" cy="1546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961">
                  <a:extLst>
                    <a:ext uri="{9D8B030D-6E8A-4147-A177-3AD203B41FA5}">
                      <a16:colId xmlns:a16="http://schemas.microsoft.com/office/drawing/2014/main" val="217426579"/>
                    </a:ext>
                  </a:extLst>
                </a:gridCol>
                <a:gridCol w="1545910">
                  <a:extLst>
                    <a:ext uri="{9D8B030D-6E8A-4147-A177-3AD203B41FA5}">
                      <a16:colId xmlns:a16="http://schemas.microsoft.com/office/drawing/2014/main" val="1757883862"/>
                    </a:ext>
                  </a:extLst>
                </a:gridCol>
                <a:gridCol w="7675399">
                  <a:extLst>
                    <a:ext uri="{9D8B030D-6E8A-4147-A177-3AD203B41FA5}">
                      <a16:colId xmlns:a16="http://schemas.microsoft.com/office/drawing/2014/main" val="896555121"/>
                    </a:ext>
                  </a:extLst>
                </a:gridCol>
              </a:tblGrid>
              <a:tr h="15826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/>
                          <a:cs typeface="Times New Roman"/>
                        </a:rPr>
                        <a:t>pronoun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i="0" u="none" strike="noStrike" kern="100" baseline="0" noProof="0" dirty="0">
                          <a:solidFill>
                            <a:srgbClr val="000000"/>
                          </a:solidFill>
                          <a:effectLst/>
                          <a:latin typeface="ABeeZee" panose="020B0604020202020204" charset="0"/>
                        </a:rPr>
                        <a:t>a word that you use to refer to someone or something, in place of a noun</a:t>
                      </a:r>
                      <a:endParaRPr lang="en-US" sz="1200" dirty="0">
                        <a:latin typeface="ABeeZee" panose="020B060402020202020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61174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buNone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11</a:t>
                      </a:r>
                    </a:p>
                  </a:txBody>
                  <a:tcPr marL="36000" marR="36000" marT="36000" marB="36000" anchor="ctr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/>
                          <a:cs typeface="Times New Roman"/>
                        </a:rPr>
                        <a:t>modal verbs</a:t>
                      </a: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i="0" u="none" strike="noStrike" kern="100" baseline="0" noProof="0" dirty="0">
                          <a:solidFill>
                            <a:srgbClr val="000000"/>
                          </a:solidFill>
                          <a:effectLst/>
                          <a:latin typeface="ABeeZee" panose="020B0604020202020204" charset="0"/>
                        </a:rPr>
                        <a:t>verbs that indicate likelihood, ability, permission or obligation</a:t>
                      </a:r>
                      <a:endParaRPr lang="en-US" sz="1200" dirty="0">
                        <a:latin typeface="ABeeZee" panose="020B0604020202020204" charset="0"/>
                      </a:endParaRP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32833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buNone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12</a:t>
                      </a:r>
                    </a:p>
                  </a:txBody>
                  <a:tcPr marL="36000" marR="36000" marT="36000" marB="3600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/>
                          <a:cs typeface="Times New Roman"/>
                        </a:rPr>
                        <a:t>imperative</a:t>
                      </a: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i="0" u="none" strike="noStrike" kern="100" baseline="0" noProof="0" dirty="0">
                          <a:solidFill>
                            <a:srgbClr val="000000"/>
                          </a:solidFill>
                          <a:effectLst/>
                          <a:latin typeface="ABeeZee" panose="020B0604020202020204" charset="0"/>
                        </a:rPr>
                        <a:t>a sentence that begins with a verb. a command</a:t>
                      </a:r>
                      <a:endParaRPr lang="en-US" sz="1200" dirty="0">
                        <a:latin typeface="ABeeZee" panose="020B0604020202020204" charset="0"/>
                      </a:endParaRP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08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buNone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13</a:t>
                      </a:r>
                    </a:p>
                  </a:txBody>
                  <a:tcPr marL="36000" marR="36000" marT="36000" marB="36000" anchor="ctr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/>
                          <a:cs typeface="Times New Roman"/>
                        </a:rPr>
                        <a:t>relative clause</a:t>
                      </a: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BeeZee" panose="020B0604020202020204" charset="0"/>
                          <a:ea typeface="+mn-ea"/>
                          <a:cs typeface="+mn-cs"/>
                        </a:rPr>
                        <a:t>a clause which gives information about a person or thing; it comes after a noun or pronoun and begins with a relative pronoun such as who, which, where, when, whose, or that</a:t>
                      </a: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4987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buNone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14</a:t>
                      </a:r>
                    </a:p>
                  </a:txBody>
                  <a:tcPr marL="36000" marR="36000" marT="36000" marB="36000" anchor="ctr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/>
                          <a:cs typeface="Times New Roman"/>
                        </a:rPr>
                        <a:t>appositive phrase</a:t>
                      </a: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dirty="0">
                          <a:latin typeface="ABeeZee" panose="020B0604020202020204" charset="0"/>
                        </a:rPr>
                        <a:t>an additional phrase that adds more information to a noun or noun phrase </a:t>
                      </a: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021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816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>
            <a:extLst>
              <a:ext uri="{FF2B5EF4-FFF2-40B4-BE49-F238E27FC236}">
                <a16:creationId xmlns:a16="http://schemas.microsoft.com/office/drawing/2014/main" id="{FBED5F2C-32EF-4D85-B8A9-3AD9286B86E2}"/>
              </a:ext>
            </a:extLst>
          </p:cNvPr>
          <p:cNvSpPr txBox="1">
            <a:spLocks/>
          </p:cNvSpPr>
          <p:nvPr/>
        </p:nvSpPr>
        <p:spPr>
          <a:xfrm>
            <a:off x="3827283" y="6578480"/>
            <a:ext cx="6078718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dirty="0">
                <a:solidFill>
                  <a:srgbClr val="000000"/>
                </a:solidFill>
                <a:latin typeface="ABeeZee"/>
                <a:ea typeface="Calibri"/>
                <a:cs typeface="Times New Roman"/>
              </a:rPr>
              <a:t>English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ABeeZee"/>
                <a:ea typeface="Calibri"/>
                <a:cs typeface="Times New Roman"/>
              </a:rPr>
              <a:t> | Year 7 – </a:t>
            </a:r>
            <a:r>
              <a:rPr lang="en-US" sz="1000" dirty="0">
                <a:solidFill>
                  <a:srgbClr val="000000"/>
                </a:solidFill>
                <a:latin typeface="ABeeZee"/>
                <a:ea typeface="Calibri"/>
                <a:cs typeface="Times New Roman"/>
              </a:rPr>
              <a:t>Unit 4 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ABeeZee"/>
                <a:ea typeface="Calibri"/>
                <a:cs typeface="Times New Roman"/>
              </a:rPr>
              <a:t>– </a:t>
            </a:r>
            <a:r>
              <a:rPr lang="en-US" sz="1000" dirty="0">
                <a:solidFill>
                  <a:srgbClr val="000000"/>
                </a:solidFill>
                <a:latin typeface="ABeeZee"/>
                <a:ea typeface="Calibri"/>
                <a:cs typeface="Times New Roman"/>
              </a:rPr>
              <a:t>A Midsummer Night's Dream | 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ABeeZee"/>
                <a:ea typeface="Calibri"/>
                <a:cs typeface="Times New Roman"/>
              </a:rPr>
              <a:t>Knowledge </a:t>
            </a:r>
            <a:r>
              <a:rPr lang="en-US" sz="1000" kern="1200" dirty="0" err="1">
                <a:solidFill>
                  <a:srgbClr val="000000"/>
                </a:solidFill>
                <a:effectLst/>
                <a:latin typeface="ABeeZee"/>
                <a:ea typeface="Calibri"/>
                <a:cs typeface="Times New Roman"/>
              </a:rPr>
              <a:t>Organiser</a:t>
            </a:r>
            <a:r>
              <a:rPr lang="en-US" sz="1000" b="1" kern="1200" dirty="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b="1" kern="1200" dirty="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1997A90D-5EB7-7610-5A23-F80E89684337}"/>
              </a:ext>
            </a:extLst>
          </p:cNvPr>
          <p:cNvSpPr txBox="1">
            <a:spLocks/>
          </p:cNvSpPr>
          <p:nvPr/>
        </p:nvSpPr>
        <p:spPr>
          <a:xfrm>
            <a:off x="73404" y="207176"/>
            <a:ext cx="5244219" cy="417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b="1" spc="100" dirty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 Midsummer Night’s Dream</a:t>
            </a:r>
            <a:endParaRPr lang="en-GB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79FCB31-606D-AFB2-B11F-026569B2035E}"/>
              </a:ext>
            </a:extLst>
          </p:cNvPr>
          <p:cNvSpPr txBox="1">
            <a:spLocks/>
          </p:cNvSpPr>
          <p:nvPr/>
        </p:nvSpPr>
        <p:spPr>
          <a:xfrm>
            <a:off x="50422" y="1235617"/>
            <a:ext cx="7262061" cy="1360586"/>
          </a:xfrm>
          <a:prstGeom prst="rect">
            <a:avLst/>
          </a:prstGeom>
        </p:spPr>
        <p:txBody>
          <a:bodyPr lIns="108000" tIns="0" rIns="108000" bIns="0" anchor="t"/>
          <a:lstStyle>
            <a:lvl1pPr marL="0" indent="0" algn="l" defTabSz="1320704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990528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34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880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231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584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1937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287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641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2992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endParaRPr lang="en-GB" sz="12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912412-1CB3-A104-0B3E-DCA2598DDEFC}"/>
              </a:ext>
            </a:extLst>
          </p:cNvPr>
          <p:cNvGrpSpPr/>
          <p:nvPr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572E683A-C71E-E614-4625-4182973841C3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721EDC-68EB-3BE2-FABE-4F6E0ABA6214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493CF0B-CB1A-DCD2-A0EB-7D6229A82B4E}"/>
              </a:ext>
            </a:extLst>
          </p:cNvPr>
          <p:cNvSpPr/>
          <p:nvPr/>
        </p:nvSpPr>
        <p:spPr>
          <a:xfrm>
            <a:off x="0" y="6276047"/>
            <a:ext cx="176818" cy="531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Shape&#10;&#10;Description automatically generated with medium confidence">
            <a:extLst>
              <a:ext uri="{FF2B5EF4-FFF2-40B4-BE49-F238E27FC236}">
                <a16:creationId xmlns:a16="http://schemas.microsoft.com/office/drawing/2014/main" id="{7EFA9B94-F69F-D068-4643-B7FFD8AE97F1}"/>
              </a:ext>
            </a:extLst>
          </p:cNvPr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  <p:sp>
        <p:nvSpPr>
          <p:cNvPr id="10" name="Rectangle 11">
            <a:extLst>
              <a:ext uri="{FF2B5EF4-FFF2-40B4-BE49-F238E27FC236}">
                <a16:creationId xmlns:a16="http://schemas.microsoft.com/office/drawing/2014/main" id="{1944A8C4-6309-ACBE-A874-4CFDDEC7302D}"/>
              </a:ext>
            </a:extLst>
          </p:cNvPr>
          <p:cNvSpPr/>
          <p:nvPr/>
        </p:nvSpPr>
        <p:spPr>
          <a:xfrm>
            <a:off x="50422" y="697779"/>
            <a:ext cx="3780000" cy="25200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>
                <a:latin typeface="ABeeZee"/>
                <a:ea typeface="Calibri" panose="020F0502020204030204" pitchFamily="34" charset="0"/>
                <a:cs typeface="Times New Roman"/>
              </a:rPr>
              <a:t>Subject-Specific Vocabulary – Literary Methods</a:t>
            </a:r>
            <a:endParaRPr lang="en-GB" sz="900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e 3">
            <a:extLst>
              <a:ext uri="{FF2B5EF4-FFF2-40B4-BE49-F238E27FC236}">
                <a16:creationId xmlns:a16="http://schemas.microsoft.com/office/drawing/2014/main" id="{38E083D2-9527-1D82-4652-097E95409C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814031"/>
              </p:ext>
            </p:extLst>
          </p:nvPr>
        </p:nvGraphicFramePr>
        <p:xfrm>
          <a:off x="138911" y="1000599"/>
          <a:ext cx="9595021" cy="2816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734">
                  <a:extLst>
                    <a:ext uri="{9D8B030D-6E8A-4147-A177-3AD203B41FA5}">
                      <a16:colId xmlns:a16="http://schemas.microsoft.com/office/drawing/2014/main" val="217426579"/>
                    </a:ext>
                  </a:extLst>
                </a:gridCol>
                <a:gridCol w="1404430">
                  <a:extLst>
                    <a:ext uri="{9D8B030D-6E8A-4147-A177-3AD203B41FA5}">
                      <a16:colId xmlns:a16="http://schemas.microsoft.com/office/drawing/2014/main" val="1757883862"/>
                    </a:ext>
                  </a:extLst>
                </a:gridCol>
                <a:gridCol w="7749857">
                  <a:extLst>
                    <a:ext uri="{9D8B030D-6E8A-4147-A177-3AD203B41FA5}">
                      <a16:colId xmlns:a16="http://schemas.microsoft.com/office/drawing/2014/main" val="896555121"/>
                    </a:ext>
                  </a:extLst>
                </a:gridCol>
              </a:tblGrid>
              <a:tr h="323773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15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BeeZee"/>
                          <a:ea typeface="Calibri"/>
                          <a:cs typeface="Times New Roman"/>
                        </a:rPr>
                        <a:t>metaphor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i="0" u="none" strike="noStrike" kern="100" baseline="0" noProof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a comparison in which a person, object or action is used to represent or symbolise another person, object or action </a:t>
                      </a:r>
                      <a:endParaRPr lang="en-US" sz="1200" dirty="0"/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276199"/>
                  </a:ext>
                </a:extLst>
              </a:tr>
              <a:tr h="245882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16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/>
                          <a:ea typeface="Calibri"/>
                          <a:cs typeface="Times New Roman"/>
                        </a:rPr>
                        <a:t>imagery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i="0" u="none" strike="noStrike" kern="100" baseline="0" noProof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a method used to create a particular image to convey the key ideas, messages or themes in a text.</a:t>
                      </a:r>
                      <a:endParaRPr lang="en-US" sz="1200" dirty="0"/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590806"/>
                  </a:ext>
                </a:extLst>
              </a:tr>
              <a:tr h="245882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17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/>
                          <a:ea typeface="Calibri"/>
                          <a:cs typeface="Times New Roman"/>
                        </a:rPr>
                        <a:t>setting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buNone/>
                      </a:pPr>
                      <a:r>
                        <a:rPr lang="en-GB" sz="1200" b="0" i="0" u="none" strike="noStrike" kern="100" baseline="0" noProof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the time and place of the story, including the physical location, weather and cultural surroundings</a:t>
                      </a:r>
                      <a:endParaRPr lang="en-GB" sz="1200" b="0" i="0" u="none" strike="noStrike" kern="100" baseline="0" noProof="0" dirty="0">
                        <a:solidFill>
                          <a:srgbClr val="000000"/>
                        </a:solidFill>
                        <a:effectLst/>
                        <a:latin typeface="ABeeZee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315967"/>
                  </a:ext>
                </a:extLst>
              </a:tr>
              <a:tr h="245882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18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buNone/>
                      </a:pPr>
                      <a:r>
                        <a:rPr lang="en-GB" sz="1200" b="1" i="0" u="none" strike="noStrike" kern="100" baseline="0" noProof="0" dirty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magic realism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buNone/>
                      </a:pPr>
                      <a:r>
                        <a:rPr lang="en-GB" sz="1200" b="0" i="0" u="none" strike="noStrike" kern="100" baseline="0" noProof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a literary genre where magic elements are a natural part in an otherwise ordinary, realistic environment</a:t>
                      </a:r>
                      <a:endParaRPr lang="en-GB" sz="1200" b="0" i="0" u="none" strike="noStrike" kern="100" baseline="0" noProof="0" dirty="0">
                        <a:solidFill>
                          <a:srgbClr val="000000"/>
                        </a:solidFill>
                        <a:effectLst/>
                        <a:latin typeface="ABeeZee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6534557"/>
                  </a:ext>
                </a:extLst>
              </a:tr>
              <a:tr h="32382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19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/>
                          <a:ea typeface="Calibri"/>
                          <a:cs typeface="Times New Roman"/>
                        </a:rPr>
                        <a:t>comedy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buNone/>
                      </a:pPr>
                      <a:r>
                        <a:rPr lang="en-GB" sz="1200" b="0" i="0" u="none" strike="noStrike" kern="100" baseline="0" noProof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a play characterised by its humorous tone and amusing people or incidents, in which the characters ultimately triumph over adversity</a:t>
                      </a:r>
                      <a:endParaRPr lang="en-GB" sz="1200" b="0" i="0" u="none" strike="noStrike" kern="100" baseline="0" noProof="0" dirty="0">
                        <a:solidFill>
                          <a:srgbClr val="000000"/>
                        </a:solidFill>
                        <a:effectLst/>
                        <a:latin typeface="ABeeZee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001377"/>
                  </a:ext>
                </a:extLst>
              </a:tr>
              <a:tr h="245828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20</a:t>
                      </a:r>
                      <a:endParaRPr lang="en-US" dirty="0"/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/>
                          <a:ea typeface="Calibri"/>
                          <a:cs typeface="Times New Roman"/>
                        </a:rPr>
                        <a:t>hyperbole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i="0" u="none" strike="noStrike" kern="100" baseline="0" noProof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deliberate exaggeration used for effect</a:t>
                      </a:r>
                      <a:endParaRPr lang="en-US" sz="1200" dirty="0"/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89545"/>
                  </a:ext>
                </a:extLst>
              </a:tr>
              <a:tr h="245828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21</a:t>
                      </a:r>
                      <a:endParaRPr lang="en-US" dirty="0"/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/>
                          <a:ea typeface="Calibri"/>
                          <a:cs typeface="Times New Roman"/>
                        </a:rPr>
                        <a:t>tone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i="0" u="none" strike="noStrike" kern="100" baseline="0" noProof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the attitude or feelings that a character expresses and the way the actor says those words</a:t>
                      </a:r>
                      <a:endParaRPr lang="en-US" sz="1200" dirty="0"/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843348"/>
                  </a:ext>
                </a:extLst>
              </a:tr>
              <a:tr h="245828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22</a:t>
                      </a:r>
                      <a:endParaRPr lang="en-US" dirty="0"/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/>
                          <a:ea typeface="Calibri"/>
                          <a:cs typeface="Times New Roman"/>
                        </a:rPr>
                        <a:t>simile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latin typeface="ABeeZee"/>
                          <a:ea typeface="Calibri"/>
                          <a:cs typeface="Times New Roman"/>
                        </a:rPr>
                        <a:t>a literary method where a writer describes a person or thing as being similar to something else</a:t>
                      </a:r>
                      <a:endParaRPr lang="en-US" sz="1200" kern="100" dirty="0">
                        <a:effectLst/>
                        <a:latin typeface="ABeeZee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574491"/>
                  </a:ext>
                </a:extLst>
              </a:tr>
              <a:tr h="305672"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buNone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23</a:t>
                      </a:r>
                    </a:p>
                  </a:txBody>
                  <a:tcPr marL="36000" marR="36000" marT="36000" marB="3600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kern="100" dirty="0">
                          <a:effectLst/>
                          <a:latin typeface="ABeeZee"/>
                          <a:ea typeface="Calibri"/>
                          <a:cs typeface="Times New Roman"/>
                        </a:rPr>
                        <a:t>theme</a:t>
                      </a: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i="0" u="none" strike="noStrike" kern="100" baseline="0" noProof="0" dirty="0">
                          <a:solidFill>
                            <a:srgbClr val="000000"/>
                          </a:solidFill>
                          <a:effectLst/>
                          <a:latin typeface="ABeeZee"/>
                        </a:rPr>
                        <a:t>an idea that recurs (comes up again and again) or pervades (spreads through) a piece of literature</a:t>
                      </a:r>
                      <a:endParaRPr lang="en-US" sz="1200" dirty="0"/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4987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206A949-62E6-E74F-71F4-3BFE980E3F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588456"/>
              </p:ext>
            </p:extLst>
          </p:nvPr>
        </p:nvGraphicFramePr>
        <p:xfrm>
          <a:off x="148681" y="4175880"/>
          <a:ext cx="9595020" cy="1012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621">
                  <a:extLst>
                    <a:ext uri="{9D8B030D-6E8A-4147-A177-3AD203B41FA5}">
                      <a16:colId xmlns:a16="http://schemas.microsoft.com/office/drawing/2014/main" val="217426579"/>
                    </a:ext>
                  </a:extLst>
                </a:gridCol>
                <a:gridCol w="1280773">
                  <a:extLst>
                    <a:ext uri="{9D8B030D-6E8A-4147-A177-3AD203B41FA5}">
                      <a16:colId xmlns:a16="http://schemas.microsoft.com/office/drawing/2014/main" val="1757883862"/>
                    </a:ext>
                  </a:extLst>
                </a:gridCol>
                <a:gridCol w="7759626">
                  <a:extLst>
                    <a:ext uri="{9D8B030D-6E8A-4147-A177-3AD203B41FA5}">
                      <a16:colId xmlns:a16="http://schemas.microsoft.com/office/drawing/2014/main" val="896555121"/>
                    </a:ext>
                  </a:extLst>
                </a:gridCol>
              </a:tblGrid>
              <a:tr h="255925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24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30000"/>
                        </a:lnSpc>
                        <a:buNone/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BeeZee"/>
                          <a:ea typeface="Calibri"/>
                          <a:cs typeface="Times New Roman"/>
                        </a:rPr>
                        <a:t>patriarchal </a:t>
                      </a:r>
                    </a:p>
                  </a:txBody>
                  <a:tcPr marL="36000" marR="36000" marT="36000" marB="36000" anchor="ctr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ABeeZee"/>
                          <a:ea typeface="Calibri"/>
                          <a:cs typeface="Times New Roman"/>
                        </a:rPr>
                        <a:t>a society, family, or system in which the men have all or most of the power and importance</a:t>
                      </a: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24543"/>
                  </a:ext>
                </a:extLst>
              </a:tr>
              <a:tr h="335681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25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buNone/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BeeZee"/>
                          <a:ea typeface="Calibri"/>
                          <a:cs typeface="Times New Roman"/>
                        </a:rPr>
                        <a:t>unrequited love</a:t>
                      </a:r>
                    </a:p>
                  </a:txBody>
                  <a:tcPr marL="36000" marR="36000" marT="36000" marB="36000" anchor="ctr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ABeeZee"/>
                          <a:ea typeface="Calibri"/>
                          <a:cs typeface="Times New Roman"/>
                        </a:rPr>
                        <a:t>when someone feels love for another person, but that love is not returned</a:t>
                      </a: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452879"/>
                  </a:ext>
                </a:extLst>
              </a:tr>
              <a:tr h="385981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26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buNone/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BeeZee"/>
                          <a:ea typeface="Calibri"/>
                          <a:cs typeface="Times New Roman"/>
                        </a:rPr>
                        <a:t>gender</a:t>
                      </a:r>
                    </a:p>
                  </a:txBody>
                  <a:tcPr marL="36000" marR="36000" marT="36000" marB="3600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kern="100" dirty="0">
                          <a:solidFill>
                            <a:schemeClr val="tx1"/>
                          </a:solidFill>
                          <a:effectLst/>
                          <a:latin typeface="ABeeZee"/>
                          <a:ea typeface="Calibri"/>
                          <a:cs typeface="Times New Roman"/>
                        </a:rPr>
                        <a:t>socially-constructed perceptions of how men and women are expected to behave</a:t>
                      </a: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196440"/>
                  </a:ext>
                </a:extLst>
              </a:tr>
            </a:tbl>
          </a:graphicData>
        </a:graphic>
      </p:graphicFrame>
      <p:sp>
        <p:nvSpPr>
          <p:cNvPr id="13" name="Rectangle 11">
            <a:extLst>
              <a:ext uri="{FF2B5EF4-FFF2-40B4-BE49-F238E27FC236}">
                <a16:creationId xmlns:a16="http://schemas.microsoft.com/office/drawing/2014/main" id="{42F03CE7-2FAB-CC9C-3A40-A61433BCB2F8}"/>
              </a:ext>
            </a:extLst>
          </p:cNvPr>
          <p:cNvSpPr/>
          <p:nvPr/>
        </p:nvSpPr>
        <p:spPr>
          <a:xfrm>
            <a:off x="72798" y="3887981"/>
            <a:ext cx="3384000" cy="25200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Thematic Vocabulary</a:t>
            </a:r>
            <a:endParaRPr lang="en-GB" sz="1200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11B3D9D9-58AB-5957-24C3-74EEECEE214C}"/>
              </a:ext>
            </a:extLst>
          </p:cNvPr>
          <p:cNvSpPr/>
          <p:nvPr/>
        </p:nvSpPr>
        <p:spPr>
          <a:xfrm>
            <a:off x="148681" y="5231111"/>
            <a:ext cx="3384000" cy="25200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Character and Tone Vocabulary</a:t>
            </a:r>
            <a:endParaRPr lang="en-GB" sz="1200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Table 3">
            <a:extLst>
              <a:ext uri="{FF2B5EF4-FFF2-40B4-BE49-F238E27FC236}">
                <a16:creationId xmlns:a16="http://schemas.microsoft.com/office/drawing/2014/main" id="{DC8A9A4F-040C-5D51-D367-21CBA288FF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086761"/>
              </p:ext>
            </p:extLst>
          </p:nvPr>
        </p:nvGraphicFramePr>
        <p:xfrm>
          <a:off x="136075" y="5510019"/>
          <a:ext cx="9595019" cy="872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621">
                  <a:extLst>
                    <a:ext uri="{9D8B030D-6E8A-4147-A177-3AD203B41FA5}">
                      <a16:colId xmlns:a16="http://schemas.microsoft.com/office/drawing/2014/main" val="217426579"/>
                    </a:ext>
                  </a:extLst>
                </a:gridCol>
                <a:gridCol w="1276127">
                  <a:extLst>
                    <a:ext uri="{9D8B030D-6E8A-4147-A177-3AD203B41FA5}">
                      <a16:colId xmlns:a16="http://schemas.microsoft.com/office/drawing/2014/main" val="1757883862"/>
                    </a:ext>
                  </a:extLst>
                </a:gridCol>
                <a:gridCol w="7764271">
                  <a:extLst>
                    <a:ext uri="{9D8B030D-6E8A-4147-A177-3AD203B41FA5}">
                      <a16:colId xmlns:a16="http://schemas.microsoft.com/office/drawing/2014/main" val="896555121"/>
                    </a:ext>
                  </a:extLst>
                </a:gridCol>
              </a:tblGrid>
              <a:tr h="193461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/>
                        </a:rPr>
                        <a:t>27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30000"/>
                        </a:lnSpc>
                        <a:buNone/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BeeZee"/>
                          <a:ea typeface="Calibri"/>
                          <a:cs typeface="Times New Roman"/>
                        </a:rPr>
                        <a:t>defiant</a:t>
                      </a:r>
                    </a:p>
                  </a:txBody>
                  <a:tcPr marL="36000" marR="36000" marT="36000" marB="3600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00" dirty="0">
                          <a:solidFill>
                            <a:schemeClr val="tx1"/>
                          </a:solidFill>
                          <a:effectLst/>
                          <a:latin typeface="ABeeZee"/>
                          <a:ea typeface="Calibri"/>
                          <a:cs typeface="Times New Roman"/>
                        </a:rPr>
                        <a:t>describes someone who refuses to obey someone else</a:t>
                      </a: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171503"/>
                  </a:ext>
                </a:extLst>
              </a:tr>
              <a:tr h="193461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28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30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  <a:latin typeface="ABeeZee"/>
                          <a:ea typeface="Calibri"/>
                          <a:cs typeface="Times New Roman"/>
                        </a:rPr>
                        <a:t>manipulative</a:t>
                      </a:r>
                    </a:p>
                  </a:txBody>
                  <a:tcPr marL="36000" marR="36000" marT="36000" marB="3600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ABeeZee"/>
                          <a:ea typeface="Calibri"/>
                          <a:cs typeface="Times New Roman"/>
                        </a:rPr>
                        <a:t>describes someone who can skillfully force or persuade people to act in the way that they want</a:t>
                      </a: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406457"/>
                  </a:ext>
                </a:extLst>
              </a:tr>
              <a:tr h="193461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/>
                        </a:rPr>
                        <a:t>29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30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  <a:latin typeface="ABeeZee"/>
                          <a:ea typeface="Calibri"/>
                          <a:cs typeface="Times New Roman"/>
                        </a:rPr>
                        <a:t>submissive </a:t>
                      </a:r>
                    </a:p>
                  </a:txBody>
                  <a:tcPr marL="36000" marR="36000" marT="36000" marB="36000" anchor="ctr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00" dirty="0">
                          <a:effectLst/>
                          <a:latin typeface="ABeeZee"/>
                          <a:ea typeface="Calibri"/>
                          <a:cs typeface="Times New Roman"/>
                        </a:rPr>
                        <a:t>describes someone who obeys someone else without resisting </a:t>
                      </a: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>
                          <a:lumMod val="50000"/>
                        </a:schemeClr>
                      </a:solidFill>
                    </a:lnT>
                    <a:lnB w="12700">
                      <a:solidFill>
                        <a:schemeClr val="bg1">
                          <a:lumMod val="50000"/>
                        </a:schemeClr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288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980064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lIns="108000" tIns="0" rIns="108000" bIns="0" anchor="t"/>
      <a:lstStyle>
        <a:defPPr algn="ctr">
          <a:lnSpc>
            <a:spcPct val="100000"/>
          </a:lnSpc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FF1DD82A54B64CB37E341F622729F0" ma:contentTypeVersion="14" ma:contentTypeDescription="Create a new document." ma:contentTypeScope="" ma:versionID="078f0611ad91d9ce7d4510f68133ece2">
  <xsd:schema xmlns:xsd="http://www.w3.org/2001/XMLSchema" xmlns:xs="http://www.w3.org/2001/XMLSchema" xmlns:p="http://schemas.microsoft.com/office/2006/metadata/properties" xmlns:ns2="53c11a96-1489-4bab-81bb-666e58b9cc4f" xmlns:ns3="041a4a33-2307-4a47-a48d-ba69e7a9f362" targetNamespace="http://schemas.microsoft.com/office/2006/metadata/properties" ma:root="true" ma:fieldsID="43eaa3a4b0f4a01ebfc23d2fc07a4d29" ns2:_="" ns3:_="">
    <xsd:import namespace="53c11a96-1489-4bab-81bb-666e58b9cc4f"/>
    <xsd:import namespace="041a4a33-2307-4a47-a48d-ba69e7a9f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11a96-1489-4bab-81bb-666e58b9c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a08bdaf-0691-4238-9328-b63d458f0b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a4a33-2307-4a47-a48d-ba69e7a9f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894797f-ebbb-401f-9530-fcfe7a9445b3}" ma:internalName="TaxCatchAll" ma:showField="CatchAllData" ma:web="041a4a33-2307-4a47-a48d-ba69e7a9f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3c11a96-1489-4bab-81bb-666e58b9cc4f">
      <Terms xmlns="http://schemas.microsoft.com/office/infopath/2007/PartnerControls"/>
    </lcf76f155ced4ddcb4097134ff3c332f>
    <TaxCatchAll xmlns="041a4a33-2307-4a47-a48d-ba69e7a9f36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DAE4D6-995F-4043-A28C-14F01A783897}"/>
</file>

<file path=customXml/itemProps2.xml><?xml version="1.0" encoding="utf-8"?>
<ds:datastoreItem xmlns:ds="http://schemas.openxmlformats.org/officeDocument/2006/customXml" ds:itemID="{AF20F8DA-C4FB-4450-BACC-F5A742E79B9F}">
  <ds:schemaRefs>
    <ds:schemaRef ds:uri="http://purl.org/dc/terms/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7cdbce52-7c58-4c49-97cb-d953267058b2"/>
    <ds:schemaRef ds:uri="84283a62-dbf0-4bf3-9286-04d2ea05a3ac"/>
    <ds:schemaRef ds:uri="http://schemas.microsoft.com/office/2006/metadata/properties"/>
    <ds:schemaRef ds:uri="bdd40a26-798e-4419-82cd-8bafc402cc20"/>
    <ds:schemaRef ds:uri="eb27f817-6f62-42a5-b97e-5e5876e68540"/>
  </ds:schemaRefs>
</ds:datastoreItem>
</file>

<file path=customXml/itemProps3.xml><?xml version="1.0" encoding="utf-8"?>
<ds:datastoreItem xmlns:ds="http://schemas.openxmlformats.org/officeDocument/2006/customXml" ds:itemID="{FF2A31F0-0284-4FFD-850E-478562CD718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4d068aa-090e-4f55-a950-b1b95cea1c6b}" enabled="0" method="" siteId="{a4d068aa-090e-4f55-a950-b1b95cea1c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597</Words>
  <Application>Microsoft Office PowerPoint</Application>
  <PresentationFormat>A4 Paper (210x297 mm)</PresentationFormat>
  <Paragraphs>98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ABeeZee</vt:lpstr>
      <vt:lpstr>Custom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Quinn</dc:creator>
  <cp:lastModifiedBy>Caroline Tustain</cp:lastModifiedBy>
  <cp:revision>34</cp:revision>
  <dcterms:created xsi:type="dcterms:W3CDTF">2021-04-22T13:12:58Z</dcterms:created>
  <dcterms:modified xsi:type="dcterms:W3CDTF">2026-06-18T09:57:28Z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0x01010083FF1DD82A54B64CB37E341F622729F0</vt:lpwstr>
  </property>
  <property fmtid="{D5CDD505-2E9C-101B-9397-08002B2CF9AE}" pid="3" name="MediaServiceImageTags">
    <vt:lpwstr/>
  </property>
</Properties>
</file>